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91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271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70AD47"/>
    <a:srgbClr val="4472C4"/>
    <a:srgbClr val="7030A0"/>
    <a:srgbClr val="FF0000"/>
    <a:srgbClr val="44546A"/>
    <a:srgbClr val="ED7D31"/>
    <a:srgbClr val="009833"/>
    <a:srgbClr val="EC1C24"/>
    <a:srgbClr val="FFC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>
        <p:scale>
          <a:sx n="96" d="100"/>
          <a:sy n="96" d="100"/>
        </p:scale>
        <p:origin x="-101" y="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="" xmlns:a16="http://schemas.microsoft.com/office/drawing/2014/main" id="{6DE6DBD2-BC70-45E5-BED4-519AFD9CF4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DBCC1FE9-7881-4060-AAE1-CDA939ABB5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9047A-2D84-40D5-B7CF-68425713F97B}" type="datetimeFigureOut">
              <a:rPr lang="es-CO" smtClean="0"/>
              <a:t>08/03/2021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05396E7C-81DC-408D-891C-75E333694D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87220A73-F683-403D-80E6-0133C2D1E0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41BC5-442D-49F6-8CE2-F659BBA95D4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0023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3098C21F-3C51-402F-90A0-3B0176F705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ACAE7E-254E-4D87-99AA-786158D08560}" type="datetimeFigureOut">
              <a:rPr lang="es-CO" smtClean="0"/>
              <a:t>08/03/2021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B165AD99-1A5F-47D7-AC3A-351877D11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AD238DA1-C3A0-4816-A0CA-A04F0EAC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707A687-9862-4C9F-802A-8899AAA8CE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8838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508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34433" y="5516564"/>
            <a:ext cx="7518400" cy="7842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8B9692F-832F-4FD3-9C12-B397D0A6A7C0}" type="datetimeFigureOut">
              <a:rPr lang="es-CO"/>
              <a:pPr>
                <a:defRPr/>
              </a:pPr>
              <a:t>08/03/2021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fld id="{62B154F3-5C48-4A00-94FD-CB8176618B39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3024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PERSONAL\Desktop\ALCALDIA\PlantillaPPTX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06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43605" y="404664"/>
            <a:ext cx="7516416" cy="78296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3049D4D-55B5-40DA-B269-9F9FCEFB96B6}" type="datetimeFigureOut">
              <a:rPr lang="es-CO"/>
              <a:pPr>
                <a:defRPr/>
              </a:pPr>
              <a:t>08/03/2021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itchFamily="34" charset="0"/>
              </a:defRPr>
            </a:lvl1pPr>
          </a:lstStyle>
          <a:p>
            <a:fld id="{6366A808-E734-4FF7-836C-088476445313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99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3098C21F-3C51-402F-90A0-3B0176F705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ACAE7E-254E-4D87-99AA-786158D08560}" type="datetimeFigureOut">
              <a:rPr lang="es-CO" smtClean="0"/>
              <a:t>08/03/2021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B165AD99-1A5F-47D7-AC3A-351877D11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AD238DA1-C3A0-4816-A0CA-A04F0EAC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707A687-9862-4C9F-802A-8899AAA8CED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619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3221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852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917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79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13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956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2932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68"/>
            <a:ext cx="12193526" cy="6851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82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93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94" r:id="rId11"/>
    <p:sldLayoutId id="214748369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>
          <a:xfrm>
            <a:off x="1510749" y="1820849"/>
            <a:ext cx="8579456" cy="3167977"/>
          </a:xfrm>
        </p:spPr>
        <p:txBody>
          <a:bodyPr/>
          <a:lstStyle/>
          <a:p>
            <a:pPr algn="ctr" eaLnBrk="1" hangingPunct="1"/>
            <a:r>
              <a:rPr lang="es-CO" b="1" dirty="0" smtClean="0">
                <a:solidFill>
                  <a:schemeClr val="accent1">
                    <a:lumMod val="50000"/>
                  </a:schemeClr>
                </a:solidFill>
              </a:rPr>
              <a:t>SOCIALIZACION DEL PROCEDIMIENTO PARA ELABORAR POLITICAS PUBLICAS</a:t>
            </a:r>
          </a:p>
        </p:txBody>
      </p:sp>
    </p:spTree>
    <p:extLst>
      <p:ext uri="{BB962C8B-B14F-4D97-AF65-F5344CB8AC3E}">
        <p14:creationId xmlns:p14="http://schemas.microsoft.com/office/powerpoint/2010/main" val="220646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675861" y="1168842"/>
            <a:ext cx="10940994" cy="4253948"/>
          </a:xfrm>
          <a:prstGeom prst="rect">
            <a:avLst/>
          </a:prstGeo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CO" b="1" u="sng" dirty="0" smtClean="0">
                <a:solidFill>
                  <a:schemeClr val="accent1"/>
                </a:solidFill>
              </a:rPr>
              <a:t>4. IMPLEMENTACION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CO" b="1" u="sng" dirty="0" smtClean="0">
              <a:solidFill>
                <a:schemeClr val="accent1"/>
              </a:solidFill>
            </a:endParaRP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sz="2800" dirty="0" smtClean="0"/>
              <a:t>Identificar escenarios de apoyo interinstitucional y sectorial para la implementación</a:t>
            </a:r>
            <a:r>
              <a:rPr lang="es-CO" sz="2800" dirty="0"/>
              <a:t>.</a:t>
            </a:r>
            <a:endParaRPr lang="es-CO" sz="2800" b="1" u="sng" dirty="0" smtClean="0"/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sz="2800" dirty="0" smtClean="0"/>
              <a:t>Elaborar un plan de acción estableciendo los lineamientos para efectuar el seguimiento a su cumplimiento.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sz="2800" dirty="0" smtClean="0"/>
              <a:t>Armonizar la política pública con los planes, programas y proyectos.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ES" sz="2800" dirty="0" smtClean="0"/>
              <a:t>Aprobación del plan de acción.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ES" sz="2800" dirty="0" smtClean="0"/>
              <a:t>Ejecutar el plan de acción.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8194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691763" y="1224501"/>
            <a:ext cx="10487771" cy="3951798"/>
          </a:xfrm>
          <a:prstGeom prst="rect">
            <a:avLst/>
          </a:prstGeo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CO" b="1" u="sng" dirty="0">
                <a:solidFill>
                  <a:schemeClr val="accent1"/>
                </a:solidFill>
              </a:rPr>
              <a:t>5</a:t>
            </a:r>
            <a:r>
              <a:rPr lang="es-CO" b="1" u="sng" dirty="0" smtClean="0">
                <a:solidFill>
                  <a:schemeClr val="accent1"/>
                </a:solidFill>
              </a:rPr>
              <a:t>. SEGUIMIENTO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CO" b="1" u="sng" dirty="0" smtClean="0">
              <a:solidFill>
                <a:schemeClr val="accent1"/>
              </a:solidFill>
            </a:endParaRP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Se realizará un informe </a:t>
            </a:r>
            <a:r>
              <a:rPr lang="es-CO" b="1" dirty="0" smtClean="0"/>
              <a:t>semestral</a:t>
            </a:r>
            <a:r>
              <a:rPr lang="es-CO" dirty="0" smtClean="0"/>
              <a:t> de Seguimiento a los indicadores de impacto y gestión, con el fin de adoptar las acciones necesarias para garantizar el cumplimiento.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Se revisara el plan de acción (se hacen ajustes) de ser necesarios.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Socialización a las partes interesadas de los avances de la Implementación de las políticas públicas.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4242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649" y="-428991"/>
            <a:ext cx="10058400" cy="5656435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C87A06E-91D0-4B20-B5D2-9B57A4B0483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96430" y="4069135"/>
            <a:ext cx="6796088" cy="594632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s-ES" sz="5400" dirty="0" smtClean="0">
                <a:solidFill>
                  <a:srgbClr val="00B0F0"/>
                </a:solidFill>
                <a:latin typeface="Arial Narrow" panose="020B0606020202030204" pitchFamily="34" charset="0"/>
              </a:rPr>
              <a:t>¡MUCHAS GRACIAS!</a:t>
            </a:r>
            <a:endParaRPr lang="es-CO" sz="5400" dirty="0">
              <a:solidFill>
                <a:srgbClr val="00B0F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569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 idx="4294967295"/>
          </p:nvPr>
        </p:nvSpPr>
        <p:spPr>
          <a:xfrm>
            <a:off x="4501847" y="937550"/>
            <a:ext cx="2304470" cy="782637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s-CO" sz="3200" b="1" dirty="0" smtClean="0">
                <a:solidFill>
                  <a:schemeClr val="accent1"/>
                </a:solidFill>
              </a:rPr>
              <a:t>OBJETIVO</a:t>
            </a:r>
            <a:r>
              <a:rPr lang="es-CO" sz="3200" b="1" dirty="0" smtClean="0"/>
              <a:t> </a:t>
            </a:r>
          </a:p>
        </p:txBody>
      </p:sp>
      <p:sp>
        <p:nvSpPr>
          <p:cNvPr id="14339" name="2 Marcador de contenido"/>
          <p:cNvSpPr>
            <a:spLocks noGrp="1"/>
          </p:cNvSpPr>
          <p:nvPr>
            <p:ph idx="4294967295"/>
          </p:nvPr>
        </p:nvSpPr>
        <p:spPr bwMode="auto">
          <a:xfrm>
            <a:off x="715617" y="1921759"/>
            <a:ext cx="10424160" cy="35328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r>
              <a:rPr lang="es-CO" dirty="0" smtClean="0"/>
              <a:t>Establecer un instrumento para la identificación, formulación, implementación y seguimiento de las políticas públicas a todos los procesos de la entidad; aplicando las líneas de actuación a corto, mediano y largo plazo mediante la participación ciudadana y los diferentes actores institucionales y sociales en el Municipio de Ibagué.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138074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 idx="4294967295"/>
          </p:nvPr>
        </p:nvSpPr>
        <p:spPr>
          <a:xfrm>
            <a:off x="4454139" y="1056821"/>
            <a:ext cx="2320372" cy="620906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s-ES" sz="3200" b="1" dirty="0" smtClean="0">
                <a:solidFill>
                  <a:schemeClr val="accent1"/>
                </a:solidFill>
              </a:rPr>
              <a:t>ALCANCE</a:t>
            </a:r>
            <a:endParaRPr lang="es-CO" sz="3200" dirty="0" smtClean="0">
              <a:solidFill>
                <a:schemeClr val="accent1"/>
              </a:solidFill>
            </a:endParaRPr>
          </a:p>
        </p:txBody>
      </p:sp>
      <p:sp>
        <p:nvSpPr>
          <p:cNvPr id="15363" name="2 Marcador de contenido"/>
          <p:cNvSpPr>
            <a:spLocks noGrp="1"/>
          </p:cNvSpPr>
          <p:nvPr>
            <p:ph idx="4294967295"/>
          </p:nvPr>
        </p:nvSpPr>
        <p:spPr bwMode="auto">
          <a:xfrm>
            <a:off x="715617" y="2323769"/>
            <a:ext cx="10400306" cy="166778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r>
              <a:rPr lang="es-CO" dirty="0" smtClean="0"/>
              <a:t>Aplica desde la identificación de las necesidades de la ciudadanía, gremios, sectores hasta el seguimiento de las políticas publicas.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226051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 idx="4294967295"/>
          </p:nvPr>
        </p:nvSpPr>
        <p:spPr>
          <a:xfrm>
            <a:off x="3985012" y="595644"/>
            <a:ext cx="2940575" cy="827639"/>
          </a:xfrm>
          <a:prstGeom prst="rect">
            <a:avLst/>
          </a:prstGeom>
        </p:spPr>
        <p:txBody>
          <a:bodyPr/>
          <a:lstStyle/>
          <a:p>
            <a:r>
              <a:rPr lang="es-CO" sz="3200" b="1" dirty="0" smtClean="0">
                <a:solidFill>
                  <a:schemeClr val="accent1"/>
                </a:solidFill>
              </a:rPr>
              <a:t>BASE LEGAL</a:t>
            </a:r>
            <a:endParaRPr lang="es-CO" sz="3200" dirty="0" smtClean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564543" y="1630018"/>
            <a:ext cx="9573370" cy="3530380"/>
          </a:xfrm>
          <a:prstGeom prst="rect">
            <a:avLst/>
          </a:prstGeo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s-CO" dirty="0"/>
              <a:t>Decreto </a:t>
            </a:r>
            <a:r>
              <a:rPr lang="es-CO" dirty="0" smtClean="0"/>
              <a:t>1-0567 - 2010 </a:t>
            </a:r>
            <a:r>
              <a:rPr lang="es-CO" dirty="0"/>
              <a:t>comité políticas públicas de la alcaldía de Ibagué.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s-CO" dirty="0"/>
              <a:t>El Plan Nacional de Desarrollo Vigente.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s-ES" dirty="0"/>
              <a:t>Plan de Desarrollo Departamental del Tolima Vigente.</a:t>
            </a:r>
            <a:endParaRPr lang="es-CO" dirty="0"/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s-ES" dirty="0"/>
              <a:t>Plan de Desarrollo Municipal de </a:t>
            </a:r>
            <a:r>
              <a:rPr lang="es-ES" dirty="0" smtClean="0"/>
              <a:t>Ibagué 2020-2023 «Ibagué Vibra» 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5827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 idx="4294967295"/>
          </p:nvPr>
        </p:nvSpPr>
        <p:spPr>
          <a:xfrm>
            <a:off x="2927488" y="985258"/>
            <a:ext cx="5771238" cy="724273"/>
          </a:xfrm>
          <a:prstGeom prst="rect">
            <a:avLst/>
          </a:prstGeom>
        </p:spPr>
        <p:txBody>
          <a:bodyPr/>
          <a:lstStyle/>
          <a:p>
            <a:r>
              <a:rPr lang="es-ES" sz="3200" b="1" dirty="0" smtClean="0">
                <a:solidFill>
                  <a:schemeClr val="accent1"/>
                </a:solidFill>
              </a:rPr>
              <a:t>CONDICIONES GENERALES</a:t>
            </a:r>
            <a:endParaRPr lang="es-CO" sz="3200" dirty="0" smtClean="0">
              <a:solidFill>
                <a:schemeClr val="accent1"/>
              </a:solidFill>
            </a:endParaRPr>
          </a:p>
        </p:txBody>
      </p:sp>
      <p:sp>
        <p:nvSpPr>
          <p:cNvPr id="17411" name="Marcador de contenido 2"/>
          <p:cNvSpPr>
            <a:spLocks noGrp="1"/>
          </p:cNvSpPr>
          <p:nvPr>
            <p:ph idx="4294967295"/>
          </p:nvPr>
        </p:nvSpPr>
        <p:spPr bwMode="auto">
          <a:xfrm>
            <a:off x="874644" y="2196550"/>
            <a:ext cx="9883472" cy="1731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>
              <a:buFont typeface="Arial" charset="0"/>
              <a:buNone/>
            </a:pPr>
            <a:r>
              <a:rPr lang="es-CO" dirty="0" smtClean="0"/>
              <a:t>En el ciclo de las políticas públicas se propone una serie de etapas o de secuencias lógicas, de tal manera que se distinguen 5 fases en la vida o desarrollo de una política pública, a saber:</a:t>
            </a:r>
          </a:p>
        </p:txBody>
      </p:sp>
    </p:spTree>
    <p:extLst>
      <p:ext uri="{BB962C8B-B14F-4D97-AF65-F5344CB8AC3E}">
        <p14:creationId xmlns:p14="http://schemas.microsoft.com/office/powerpoint/2010/main" val="221531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691763" y="1192697"/>
            <a:ext cx="8269356" cy="3307742"/>
          </a:xfrm>
          <a:prstGeom prst="rect">
            <a:avLst/>
          </a:prstGeo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s-CO" sz="3200" b="1" dirty="0" smtClean="0">
                <a:solidFill>
                  <a:schemeClr val="accent1"/>
                </a:solidFill>
              </a:rPr>
              <a:t>FASES: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s-CO" b="1" dirty="0" smtClean="0"/>
              <a:t>Identificación del problema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s-CO" b="1" dirty="0" smtClean="0"/>
              <a:t>Formulación de soluciones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s-CO" b="1" dirty="0" smtClean="0"/>
              <a:t>Adopción de la decisión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s-CO" b="1" dirty="0" smtClean="0"/>
              <a:t>Implementación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s-CO" b="1" dirty="0" smtClean="0"/>
              <a:t>Seguimiento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241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 idx="4294967295"/>
          </p:nvPr>
        </p:nvSpPr>
        <p:spPr>
          <a:xfrm>
            <a:off x="2235726" y="556593"/>
            <a:ext cx="6884420" cy="795130"/>
          </a:xfrm>
          <a:prstGeom prst="rect">
            <a:avLst/>
          </a:prstGeom>
        </p:spPr>
        <p:txBody>
          <a:bodyPr/>
          <a:lstStyle/>
          <a:p>
            <a:r>
              <a:rPr lang="es-ES" sz="3200" b="1" dirty="0" smtClean="0">
                <a:solidFill>
                  <a:schemeClr val="accent1">
                    <a:lumMod val="50000"/>
                  </a:schemeClr>
                </a:solidFill>
              </a:rPr>
              <a:t>DESCRIPCION DE ACTIVIDADES</a:t>
            </a:r>
            <a:endParaRPr lang="es-CO" sz="32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Marcador de contenido 2"/>
          <p:cNvSpPr>
            <a:spLocks noGrp="1"/>
          </p:cNvSpPr>
          <p:nvPr>
            <p:ph idx="4294967295"/>
          </p:nvPr>
        </p:nvSpPr>
        <p:spPr>
          <a:xfrm>
            <a:off x="683812" y="1470991"/>
            <a:ext cx="10599089" cy="453224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r>
              <a:rPr lang="es-CO" b="1" u="sng" dirty="0" smtClean="0">
                <a:solidFill>
                  <a:schemeClr val="accent1"/>
                </a:solidFill>
              </a:rPr>
              <a:t>IDENTIFICACION</a:t>
            </a:r>
            <a:r>
              <a:rPr lang="es-CO" b="1" u="sng" dirty="0" smtClean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  <a:defRPr/>
            </a:pPr>
            <a:endParaRPr lang="es-CO" b="1" u="sng" dirty="0" smtClean="0">
              <a:solidFill>
                <a:srgbClr val="C00000"/>
              </a:solidFill>
            </a:endParaRP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Identificar la necesidad de formular o reformar una política pública. (solicitud directa de la comunidad o del trabajo conjunto entre la administración y comunidad).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Viabilizar </a:t>
            </a:r>
            <a:r>
              <a:rPr lang="es-CO" dirty="0"/>
              <a:t>si es pertinente Formular o Reformar una Política Pública.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ES" dirty="0" smtClean="0"/>
              <a:t>Elaboración </a:t>
            </a:r>
            <a:r>
              <a:rPr lang="es-ES" dirty="0"/>
              <a:t>del Marco de </a:t>
            </a:r>
            <a:r>
              <a:rPr lang="es-ES" dirty="0" smtClean="0"/>
              <a:t>referencia. 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Impulsar  la participación de la ciudadanía  y  de las organizaciones involucradas.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 Evaluar  las diferentes alternativas de solución para la  problemática, contemplando elementos de Orden financiero, jurídico y técnico.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CO" dirty="0" smtClean="0"/>
          </a:p>
          <a:p>
            <a:pPr marL="514350" indent="-514350">
              <a:buFont typeface="+mj-lt"/>
              <a:buAutoNum type="alphaLcParenR"/>
              <a:defRPr/>
            </a:pPr>
            <a:endParaRPr lang="es-CO" dirty="0"/>
          </a:p>
          <a:p>
            <a:pPr>
              <a:buFont typeface="Arial" panose="020B0604020202020204" pitchFamily="34" charset="0"/>
              <a:buChar char="•"/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0160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691763" y="1168842"/>
            <a:ext cx="10495721" cy="3570136"/>
          </a:xfrm>
          <a:prstGeom prst="rect">
            <a:avLst/>
          </a:prstGeo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CO" b="1" u="sng" dirty="0" smtClean="0">
                <a:solidFill>
                  <a:schemeClr val="accent1"/>
                </a:solidFill>
              </a:rPr>
              <a:t>2. FORMULACION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CO" b="1" u="sng" dirty="0" smtClean="0">
              <a:solidFill>
                <a:srgbClr val="FF0000"/>
              </a:solidFill>
            </a:endParaRP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De las alternativas de solución  anteriormente evaluadas, se selecciona la que se desarrollará mediante la política publica.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Definir la estructura de la política publica.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Revisión de la política por parte del comité de políticas publicas.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CO" b="1" u="sng" dirty="0" smtClean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9617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683812" y="1192695"/>
            <a:ext cx="10265135" cy="3673503"/>
          </a:xfrm>
          <a:prstGeom prst="rect">
            <a:avLst/>
          </a:prstGeo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s-CO" b="1" u="sng" dirty="0" smtClean="0">
                <a:solidFill>
                  <a:schemeClr val="accent1"/>
                </a:solidFill>
              </a:rPr>
              <a:t>3. ADOPCION DE LA DECISION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es-CO" b="1" u="sng" dirty="0" smtClean="0">
              <a:solidFill>
                <a:schemeClr val="accent1"/>
              </a:solidFill>
            </a:endParaRP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Elaborar y Socializar el proyecto de acto administrativo con la comunidad y sectores involucrados.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Tramitar acto administrativo, mediante el cual se aprueba y se adopta la política pública formulada.</a:t>
            </a:r>
          </a:p>
          <a:p>
            <a:pPr marL="514350" indent="-514350" algn="just">
              <a:buFont typeface="+mj-lt"/>
              <a:buAutoNum type="alphaLcParenR"/>
              <a:defRPr/>
            </a:pPr>
            <a:r>
              <a:rPr lang="es-CO" dirty="0" smtClean="0"/>
              <a:t>Socialización y difusión de la Política Publica adoptada a los sectores involucrados (políticos, sociales y culturales).</a:t>
            </a:r>
            <a:endParaRPr lang="es-CO" b="1" u="sng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4980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</TotalTime>
  <Words>480</Words>
  <Application>Microsoft Office PowerPoint</Application>
  <PresentationFormat>Personalizado</PresentationFormat>
  <Paragraphs>50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Diseño personalizado</vt:lpstr>
      <vt:lpstr>SOCIALIZACION DEL PROCEDIMIENTO PARA ELABORAR POLITICAS PUBLICAS</vt:lpstr>
      <vt:lpstr>OBJETIVO </vt:lpstr>
      <vt:lpstr>ALCANCE</vt:lpstr>
      <vt:lpstr>BASE LEGAL</vt:lpstr>
      <vt:lpstr>CONDICIONES GENERALES</vt:lpstr>
      <vt:lpstr>Presentación de PowerPoint</vt:lpstr>
      <vt:lpstr>DESCRIPCION DE ACTIVIDADES</vt:lpstr>
      <vt:lpstr>Presentación de PowerPoint</vt:lpstr>
      <vt:lpstr>Presentación de PowerPoint</vt:lpstr>
      <vt:lpstr>Presentación de PowerPoint</vt:lpstr>
      <vt:lpstr>Presentación de PowerPoint</vt:lpstr>
      <vt:lpstr>¡MUCHAS GRACIAS!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DESARROLLO DE CABILDOS</dc:title>
  <dc:creator>Daniel Pineda</dc:creator>
  <cp:lastModifiedBy>CIMPP</cp:lastModifiedBy>
  <cp:revision>59</cp:revision>
  <dcterms:created xsi:type="dcterms:W3CDTF">2020-01-15T19:42:43Z</dcterms:created>
  <dcterms:modified xsi:type="dcterms:W3CDTF">2021-03-08T21:21:11Z</dcterms:modified>
</cp:coreProperties>
</file>